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9" r:id="rId4"/>
    <p:sldId id="270" r:id="rId5"/>
    <p:sldId id="266" r:id="rId6"/>
    <p:sldId id="257" r:id="rId7"/>
    <p:sldId id="258" r:id="rId8"/>
    <p:sldId id="264" r:id="rId9"/>
    <p:sldId id="265" r:id="rId10"/>
    <p:sldId id="259" r:id="rId11"/>
    <p:sldId id="261" r:id="rId12"/>
    <p:sldId id="263" r:id="rId13"/>
    <p:sldId id="271" r:id="rId14"/>
    <p:sldId id="260" r:id="rId15"/>
    <p:sldId id="272" r:id="rId16"/>
    <p:sldId id="273" r:id="rId17"/>
    <p:sldId id="274"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3AA03-7573-4BA2-B639-70CDCAED6A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3627C7-36E0-4DAC-AADC-6322664D09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8F6E87-4F37-4887-B714-AA999AC444F1}"/>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039A887C-9388-4FE2-B9B5-9971B059F5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FF20A4-FF8F-4856-A27D-F298A4DB9DBE}"/>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198769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957A-3541-4EDE-BD76-C14D258BF8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0C818D-0E9B-40A0-8DD5-5276FD9BC0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0DA23C-1590-4610-B844-D19B26301793}"/>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33A0899F-068A-42CD-A25B-A5EFA00A80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A4C587-C649-4F3F-90B1-90A4E03C1E55}"/>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378295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ED31-F0AC-40EA-B7B3-D9298595E0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761B82-D18D-4450-AEBA-541837052D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67B54F-C190-4FA1-AAFC-5B67E253FF12}"/>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1CD4AB6D-A6DD-4C1A-AF9C-6D0E591F8C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693691-FC88-44CE-9BE9-BBA9F650D34B}"/>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1819112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E82F-500C-4627-9CB6-A93B5CAF55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C61E49-644B-4A00-AFB6-86E5D73468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8FD352-3B44-4B8F-9F0D-9A26412A370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E4542D-66C8-4A9F-92BB-7855FBDACBEA}"/>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6" name="Footer Placeholder 5">
            <a:extLst>
              <a:ext uri="{FF2B5EF4-FFF2-40B4-BE49-F238E27FC236}">
                <a16:creationId xmlns:a16="http://schemas.microsoft.com/office/drawing/2014/main" id="{985FFAFB-2CED-48A9-9EA1-C994168196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8AF83C-A8D1-45C6-ACE3-AC96FDFBB1EC}"/>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37911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37778-9EE8-474D-900B-B4675118A8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41331E-1150-4562-9781-E31DEB1530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8DAC09-3693-4229-AEE0-352FBFBD80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3DED9C-64BE-45E3-B1AB-9C0CC93ECA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F53C09-CF73-4495-9EFE-D3FDE447428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7193B0-135A-43BE-98FB-8295E67139FF}"/>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8" name="Footer Placeholder 7">
            <a:extLst>
              <a:ext uri="{FF2B5EF4-FFF2-40B4-BE49-F238E27FC236}">
                <a16:creationId xmlns:a16="http://schemas.microsoft.com/office/drawing/2014/main" id="{E1CFE343-5D2D-4A17-AAF8-F5EDCC9D48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CDAA0E-94DF-4B3D-BFDD-1EC26CDF1D63}"/>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504827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FA83-A001-4B00-AFE0-5F58137AEAB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6E4696-6AF3-4B99-B1DB-1639BFC8DBCE}"/>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4" name="Footer Placeholder 3">
            <a:extLst>
              <a:ext uri="{FF2B5EF4-FFF2-40B4-BE49-F238E27FC236}">
                <a16:creationId xmlns:a16="http://schemas.microsoft.com/office/drawing/2014/main" id="{B60F71DE-D38E-45B7-936F-E87703044A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A5FF0E-5E4B-418C-9E8A-C95C54036810}"/>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4051939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AF903D6-CEF3-4467-88CF-31D5711E5523}"/>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3" name="Footer Placeholder 2">
            <a:extLst>
              <a:ext uri="{FF2B5EF4-FFF2-40B4-BE49-F238E27FC236}">
                <a16:creationId xmlns:a16="http://schemas.microsoft.com/office/drawing/2014/main" id="{A49A1553-BE14-43F0-8477-D307476EE6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B9F382-8E83-4F76-BC89-AECA15802DD0}"/>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3315894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E9EE1-06D0-4962-8CEF-EC55E357D2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50D67D-982A-4D1E-9734-F4FE81517B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9EA5C3-440F-44A8-9A5F-87FB90F620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934175-1CF0-4103-A05D-CD25FFFC420B}"/>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6" name="Footer Placeholder 5">
            <a:extLst>
              <a:ext uri="{FF2B5EF4-FFF2-40B4-BE49-F238E27FC236}">
                <a16:creationId xmlns:a16="http://schemas.microsoft.com/office/drawing/2014/main" id="{4F2723CA-59B4-41A3-9E6F-21CD822F7D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017A1C-5093-412A-953C-C02FBEDF32D1}"/>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74464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80A8-1572-4955-BB62-43C2DE20E4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4438DE-ECF2-441A-9A95-059ACA9C5B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B4B307-8E7B-4BD1-89B8-CE996BCBBD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ABBDC-FF37-4EDF-99A6-DBE171B461B8}"/>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6" name="Footer Placeholder 5">
            <a:extLst>
              <a:ext uri="{FF2B5EF4-FFF2-40B4-BE49-F238E27FC236}">
                <a16:creationId xmlns:a16="http://schemas.microsoft.com/office/drawing/2014/main" id="{6710F311-0568-48A6-B580-C0C2EE324F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C8FB00-6F99-496B-874E-EBCE7D4258D1}"/>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129706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1C5B-6452-4588-B894-1C089AEB3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82D8E1-8E61-4730-B24D-AC4C968712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4C84B1-5AFF-422B-AB91-16EC88F1F8D8}"/>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21FFDF3A-7A9A-42FF-9F80-F4A07BBB6C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715218-B538-4066-A328-4F0279F572CA}"/>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1822810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CAF4D4-EEFA-4A22-ACDE-4F869CDE3D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53EE7F-3613-4C3A-BD0A-6A89A3B032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D4D355-D98B-472E-97CD-9999D18C0E3F}"/>
              </a:ext>
            </a:extLst>
          </p:cNvPr>
          <p:cNvSpPr>
            <a:spLocks noGrp="1"/>
          </p:cNvSpPr>
          <p:nvPr>
            <p:ph type="dt" sz="half" idx="10"/>
          </p:nvPr>
        </p:nvSpPr>
        <p:spPr/>
        <p:txBody>
          <a:body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2FA046C0-665F-4856-B5F7-C24FDB8CD7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811BDD-1391-4AB7-8BBD-49E8706FE0D5}"/>
              </a:ext>
            </a:extLst>
          </p:cNvPr>
          <p:cNvSpPr>
            <a:spLocks noGrp="1"/>
          </p:cNvSpPr>
          <p:nvPr>
            <p:ph type="sldNum" sz="quarter" idx="12"/>
          </p:nvPr>
        </p:nvSpPr>
        <p:spPr/>
        <p:txBody>
          <a:bodyPr/>
          <a:lstStyle/>
          <a:p>
            <a:fld id="{5360A035-828B-4BD2-AE5E-761C9B48C0EF}" type="slidenum">
              <a:rPr lang="en-US" smtClean="0"/>
              <a:t>‹#›</a:t>
            </a:fld>
            <a:endParaRPr lang="en-US"/>
          </a:p>
        </p:txBody>
      </p:sp>
    </p:spTree>
    <p:extLst>
      <p:ext uri="{BB962C8B-B14F-4D97-AF65-F5344CB8AC3E}">
        <p14:creationId xmlns:p14="http://schemas.microsoft.com/office/powerpoint/2010/main" val="3449746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9C13BF-4744-4BC7-B21B-2DE1B25CD2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E0530F-FF10-4683-9979-36ED71F4DF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166B4A-0E58-44EC-976B-BA6A6A1262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C5136B-B0BF-4A18-A21F-557748ADD09A}" type="datetimeFigureOut">
              <a:rPr lang="en-US" smtClean="0"/>
              <a:t>11/5/2020</a:t>
            </a:fld>
            <a:endParaRPr lang="en-US"/>
          </a:p>
        </p:txBody>
      </p:sp>
      <p:sp>
        <p:nvSpPr>
          <p:cNvPr id="5" name="Footer Placeholder 4">
            <a:extLst>
              <a:ext uri="{FF2B5EF4-FFF2-40B4-BE49-F238E27FC236}">
                <a16:creationId xmlns:a16="http://schemas.microsoft.com/office/drawing/2014/main" id="{7C8D7142-B93C-4EF5-9B9E-EE18403168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58CFB8-917B-43C5-91B9-22A6E7E941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60A035-828B-4BD2-AE5E-761C9B48C0EF}" type="slidenum">
              <a:rPr lang="en-US" smtClean="0"/>
              <a:t>‹#›</a:t>
            </a:fld>
            <a:endParaRPr lang="en-US"/>
          </a:p>
        </p:txBody>
      </p:sp>
    </p:spTree>
    <p:extLst>
      <p:ext uri="{BB962C8B-B14F-4D97-AF65-F5344CB8AC3E}">
        <p14:creationId xmlns:p14="http://schemas.microsoft.com/office/powerpoint/2010/main" val="42839279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a2gestalt.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A1063F1F-8D0D-467D-9B1F-BBA40A2FC4D4}"/>
              </a:ext>
            </a:extLst>
          </p:cNvPr>
          <p:cNvSpPr>
            <a:spLocks noGrp="1"/>
          </p:cNvSpPr>
          <p:nvPr>
            <p:ph type="ctrTitle"/>
          </p:nvPr>
        </p:nvSpPr>
        <p:spPr>
          <a:xfrm>
            <a:off x="3045368" y="2043663"/>
            <a:ext cx="6105194" cy="2031055"/>
          </a:xfrm>
        </p:spPr>
        <p:txBody>
          <a:bodyPr>
            <a:normAutofit fontScale="90000"/>
          </a:bodyPr>
          <a:lstStyle/>
          <a:p>
            <a:r>
              <a:rPr lang="en-US" sz="5200" dirty="0">
                <a:solidFill>
                  <a:schemeClr val="tx2"/>
                </a:solidFill>
              </a:rPr>
              <a:t>Mental Health </a:t>
            </a:r>
            <a:br>
              <a:rPr lang="en-US" sz="5200" dirty="0">
                <a:solidFill>
                  <a:schemeClr val="tx2"/>
                </a:solidFill>
              </a:rPr>
            </a:br>
            <a:r>
              <a:rPr lang="en-US" sz="5200" dirty="0">
                <a:solidFill>
                  <a:schemeClr val="tx2"/>
                </a:solidFill>
                <a:latin typeface="Tarzan" pitchFamily="2" charset="0"/>
              </a:rPr>
              <a:t>CRISIS</a:t>
            </a:r>
            <a:br>
              <a:rPr lang="en-US" sz="5200" dirty="0">
                <a:solidFill>
                  <a:schemeClr val="tx2"/>
                </a:solidFill>
              </a:rPr>
            </a:br>
            <a:r>
              <a:rPr lang="en-US" sz="5200" dirty="0">
                <a:solidFill>
                  <a:schemeClr val="tx2"/>
                </a:solidFill>
              </a:rPr>
              <a:t>COVID 19</a:t>
            </a:r>
          </a:p>
        </p:txBody>
      </p:sp>
      <p:sp>
        <p:nvSpPr>
          <p:cNvPr id="3" name="Subtitle 2">
            <a:extLst>
              <a:ext uri="{FF2B5EF4-FFF2-40B4-BE49-F238E27FC236}">
                <a16:creationId xmlns:a16="http://schemas.microsoft.com/office/drawing/2014/main" id="{D4F0DA5A-4530-4C15-93F2-AD860E6E0E9F}"/>
              </a:ext>
            </a:extLst>
          </p:cNvPr>
          <p:cNvSpPr>
            <a:spLocks noGrp="1"/>
          </p:cNvSpPr>
          <p:nvPr>
            <p:ph type="subTitle" idx="1"/>
          </p:nvPr>
        </p:nvSpPr>
        <p:spPr>
          <a:xfrm>
            <a:off x="3045368" y="4160126"/>
            <a:ext cx="6105194" cy="682079"/>
          </a:xfrm>
        </p:spPr>
        <p:txBody>
          <a:bodyPr>
            <a:normAutofit fontScale="85000" lnSpcReduction="20000"/>
          </a:bodyPr>
          <a:lstStyle/>
          <a:p>
            <a:r>
              <a:rPr lang="en-US" dirty="0">
                <a:solidFill>
                  <a:schemeClr val="tx2"/>
                </a:solidFill>
              </a:rPr>
              <a:t>WHAT HEALTH CARING PROFESSIONALS</a:t>
            </a:r>
          </a:p>
          <a:p>
            <a:r>
              <a:rPr lang="en-US" dirty="0">
                <a:solidFill>
                  <a:schemeClr val="tx2"/>
                </a:solidFill>
              </a:rPr>
              <a:t> NEED TO KNOW</a:t>
            </a:r>
          </a:p>
        </p:txBody>
      </p:sp>
    </p:spTree>
    <p:extLst>
      <p:ext uri="{BB962C8B-B14F-4D97-AF65-F5344CB8AC3E}">
        <p14:creationId xmlns:p14="http://schemas.microsoft.com/office/powerpoint/2010/main" val="1241856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a:t>PANDEMICS - HISTORICAL</a:t>
            </a:r>
          </a:p>
        </p:txBody>
      </p:sp>
      <p:sp>
        <p:nvSpPr>
          <p:cNvPr id="3" name="Content Placeholder 2">
            <a:extLst>
              <a:ext uri="{FF2B5EF4-FFF2-40B4-BE49-F238E27FC236}">
                <a16:creationId xmlns:a16="http://schemas.microsoft.com/office/drawing/2014/main" id="{9FA19B28-0C3C-4130-BEA6-BA646CBD6C51}"/>
              </a:ext>
            </a:extLst>
          </p:cNvPr>
          <p:cNvSpPr>
            <a:spLocks noGrp="1"/>
          </p:cNvSpPr>
          <p:nvPr>
            <p:ph idx="1"/>
          </p:nvPr>
        </p:nvSpPr>
        <p:spPr/>
        <p:txBody>
          <a:bodyPr>
            <a:normAutofit fontScale="92500" lnSpcReduction="10000"/>
          </a:bodyPr>
          <a:lstStyle/>
          <a:p>
            <a:pPr marL="0" marR="0">
              <a:lnSpc>
                <a:spcPct val="107000"/>
              </a:lnSpc>
              <a:spcBef>
                <a:spcPts val="0"/>
              </a:spcBef>
              <a:spcAft>
                <a:spcPts val="800"/>
              </a:spcAft>
            </a:pPr>
            <a:r>
              <a:rPr lang="en-US" sz="1800" dirty="0">
                <a:effectLst/>
                <a:latin typeface="Arial" panose="020B0604020202020204" pitchFamily="34" charset="0"/>
                <a:ea typeface="Times New Roman" panose="02020603050405020304" pitchFamily="18" charset="0"/>
              </a:rPr>
              <a:t>430 B.C.: Athens – form of typhoid fever killing 2/3 of the population</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165 A.D.: Antonine Plague – small pox, began with the Huns continued throughout Germany &amp; Rome </a:t>
            </a:r>
            <a:r>
              <a:rPr lang="en-US" sz="1800" dirty="0">
                <a:latin typeface="Times New Roman" panose="02020603050405020304" pitchFamily="18" charset="0"/>
                <a:ea typeface="Calibri" panose="020F0502020204030204" pitchFamily="34" charset="0"/>
              </a:rPr>
              <a:t>until 180 A.D.</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250 A.D.: Cyprian Plague – spread throughout Northern African, Rome, Egypt and north - entailed diarrhea, vomiting, throat ulcers, fever and gangrenous hands and feet</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541 A.D.: Justinian Plague – bubonic plague spread through Egypt, Palestine, Byzantine Empire, Mediterranean; over the next two centauries, would kill about 26% of the world population (50 million). </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11th Century: Leprosy - Now known as Hansen’s disease, it still afflicts tens of thousands of people a year and can be fatal if not treated with antibiotics.</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1350: The Black Death Responsible for the death of one-third of the world population</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1492: The Columbian Exchange - smallpox, measles and bubonic plague were passed along to the native populations by the Europeans. With no previous exposure, these diseases devastated indigenous people, with as many as 90 percent dying throughout the north and south continents (56 million Native Americans in the 16th and 17th centuries)</a:t>
            </a:r>
          </a:p>
        </p:txBody>
      </p:sp>
    </p:spTree>
    <p:extLst>
      <p:ext uri="{BB962C8B-B14F-4D97-AF65-F5344CB8AC3E}">
        <p14:creationId xmlns:p14="http://schemas.microsoft.com/office/powerpoint/2010/main" val="324322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a:t>PANDEMICS – HISTORICAL</a:t>
            </a:r>
          </a:p>
        </p:txBody>
      </p:sp>
      <p:sp>
        <p:nvSpPr>
          <p:cNvPr id="3" name="Content Placeholder 2">
            <a:extLst>
              <a:ext uri="{FF2B5EF4-FFF2-40B4-BE49-F238E27FC236}">
                <a16:creationId xmlns:a16="http://schemas.microsoft.com/office/drawing/2014/main" id="{9FA19B28-0C3C-4130-BEA6-BA646CBD6C51}"/>
              </a:ext>
            </a:extLst>
          </p:cNvPr>
          <p:cNvSpPr>
            <a:spLocks noGrp="1"/>
          </p:cNvSpPr>
          <p:nvPr>
            <p:ph idx="1"/>
          </p:nvPr>
        </p:nvSpPr>
        <p:spPr/>
        <p:txBody>
          <a:bodyPr>
            <a:normAutofit fontScale="85000" lnSpcReduction="10000"/>
          </a:bodyPr>
          <a:lstStyle/>
          <a:p>
            <a:pPr marL="0" marR="0">
              <a:lnSpc>
                <a:spcPct val="107000"/>
              </a:lnSpc>
              <a:spcBef>
                <a:spcPts val="0"/>
              </a:spcBef>
              <a:spcAft>
                <a:spcPts val="800"/>
              </a:spcAft>
            </a:pPr>
            <a:r>
              <a:rPr lang="en-US" sz="1800" dirty="0">
                <a:effectLst/>
                <a:latin typeface="Arial" panose="020B0604020202020204" pitchFamily="34" charset="0"/>
                <a:ea typeface="Times New Roman" panose="02020603050405020304" pitchFamily="18" charset="0"/>
              </a:rPr>
              <a:t>1665: The Great Plague of London - 20 percent of London’s population died</a:t>
            </a:r>
          </a:p>
          <a:p>
            <a:pPr marL="0" marR="0">
              <a:lnSpc>
                <a:spcPct val="107000"/>
              </a:lnSpc>
              <a:spcBef>
                <a:spcPts val="0"/>
              </a:spcBef>
              <a:spcAft>
                <a:spcPts val="800"/>
              </a:spcAft>
            </a:pPr>
            <a:r>
              <a:rPr lang="en-US" sz="1800" dirty="0">
                <a:effectLst/>
                <a:latin typeface="Arial" panose="020B0604020202020204" pitchFamily="34" charset="0"/>
                <a:ea typeface="Times New Roman" panose="02020603050405020304" pitchFamily="18" charset="0"/>
              </a:rPr>
              <a:t>1817: First Cholera Pandemic small intestine infection originated in Russia, where one million people died</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1855: The Third Plague Pandemic – China, India, Hong Kong claimed 15 million</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1875: Fiji Measles Pandemic claimed 1/3 of the population</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1889: Russian Flu By the end of 1890, 360,000 had died.</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1918: Spanish Flu - The avian-borne flu that resulted in 50 million deaths worldwide</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1957: Asian flu – started in Hong Kong </a:t>
            </a:r>
            <a:r>
              <a:rPr lang="en-US" sz="1800" dirty="0">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Times New Roman" panose="02020603050405020304" pitchFamily="18" charset="0"/>
              </a:rPr>
              <a:t>six months, 14,000 people died. A second wave followed in early 1958, causing an estimated total of about 1.1 million deaths globally, with 116,000 deaths in the United States alone</a:t>
            </a:r>
            <a:endParaRPr lang="en-US" sz="1800" dirty="0">
              <a:effectLst/>
              <a:latin typeface="Times New Roman" panose="02020603050405020304" pitchFamily="18" charset="0"/>
              <a:ea typeface="Calibri" panose="020F0502020204030204" pitchFamily="34" charset="0"/>
            </a:endParaRP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1981: HIV/AIDS </a:t>
            </a:r>
            <a:r>
              <a:rPr lang="en-US" sz="1800" dirty="0">
                <a:effectLst/>
                <a:latin typeface="Arial" panose="020B0604020202020204" pitchFamily="34" charset="0"/>
                <a:ea typeface="Times New Roman" panose="02020603050405020304" pitchFamily="18" charset="0"/>
              </a:rPr>
              <a:t>35 million people worldwide have died of AIDS since its discovery, and a cure is yet to be found.</a:t>
            </a:r>
            <a:endParaRPr lang="en-US" sz="1800" dirty="0">
              <a:effectLst/>
              <a:latin typeface="Times New Roman" panose="02020603050405020304" pitchFamily="18" charset="0"/>
              <a:ea typeface="Calibri" panose="020F0502020204030204" pitchFamily="34" charset="0"/>
            </a:endParaRPr>
          </a:p>
          <a:p>
            <a:pPr marL="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2003: SARS </a:t>
            </a:r>
            <a:r>
              <a:rPr lang="en-US" sz="1800" dirty="0">
                <a:effectLst/>
                <a:latin typeface="Arial" panose="020B0604020202020204" pitchFamily="34" charset="0"/>
                <a:ea typeface="Times New Roman" panose="02020603050405020304" pitchFamily="18" charset="0"/>
              </a:rPr>
              <a:t>believed to have possibly started with bats, spread to cats and then to humans in China, followed by 26 other countries, infecting 8,096 people, with 774 deaths.</a:t>
            </a:r>
          </a:p>
          <a:p>
            <a:pPr marL="0">
              <a:lnSpc>
                <a:spcPct val="107000"/>
              </a:lnSpc>
              <a:spcBef>
                <a:spcPts val="0"/>
              </a:spcBef>
              <a:spcAft>
                <a:spcPts val="800"/>
              </a:spcAft>
            </a:pPr>
            <a:r>
              <a:rPr lang="en-US" sz="1800" dirty="0">
                <a:latin typeface="Arial" panose="020B0604020202020204" pitchFamily="34" charset="0"/>
                <a:ea typeface="Calibri" panose="020F0502020204030204" pitchFamily="34" charset="0"/>
              </a:rPr>
              <a:t>2019: COVID19: December 31, 2019 – Wuhan Municipal Health Commission began to report cases of a “viral pneumonia”</a:t>
            </a:r>
            <a:endParaRPr lang="en-US"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94051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a:t>PANDEMICS – Historical Political/Social Implications</a:t>
            </a:r>
          </a:p>
        </p:txBody>
      </p:sp>
      <p:sp>
        <p:nvSpPr>
          <p:cNvPr id="3" name="Content Placeholder 2">
            <a:extLst>
              <a:ext uri="{FF2B5EF4-FFF2-40B4-BE49-F238E27FC236}">
                <a16:creationId xmlns:a16="http://schemas.microsoft.com/office/drawing/2014/main" id="{9FA19B28-0C3C-4130-BEA6-BA646CBD6C51}"/>
              </a:ext>
            </a:extLst>
          </p:cNvPr>
          <p:cNvSpPr>
            <a:spLocks noGrp="1"/>
          </p:cNvSpPr>
          <p:nvPr>
            <p:ph idx="1"/>
          </p:nvPr>
        </p:nvSpPr>
        <p:spPr/>
        <p:txBody>
          <a:bodyPr>
            <a:normAutofit/>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Travel between regions increased wide-spread risks to infections (by 1520, Aztec population was annihilated).</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Country/Region experienced increase risk to invasion (many of the historical pandemics occurred during wars; Athenians (Peloponnesian War) lost to Sparta as a result of weakened armed forces).</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Political Power redistributed within regions/countries (During the Black Plague, British feudal system collapsed when the plague changed economic circumstances and demographics)</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Social and Economic structures collapsed (Justinian plague caused a massive economic collapse. The apocalyptic aftermath aided the spread of Christianity).</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Recent evidence concludes the deaths of some 56 million Native Americans in the 16th and 17th centuries, largely through disease, may have altered Earth’s climate (vegetation growth on previously tilled land drew more CO2 from the atmosphere and caused a cooling event)</a:t>
            </a: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342583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COVID19 - 2019</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fontScale="70000" lnSpcReduction="20000"/>
          </a:bodyPr>
          <a:lstStyle/>
          <a:p>
            <a:r>
              <a:rPr lang="en-US" dirty="0"/>
              <a:t>CDC CURRENT STATS</a:t>
            </a:r>
          </a:p>
        </p:txBody>
      </p:sp>
      <p:pic>
        <p:nvPicPr>
          <p:cNvPr id="7" name="Content Placeholder 6">
            <a:extLst>
              <a:ext uri="{FF2B5EF4-FFF2-40B4-BE49-F238E27FC236}">
                <a16:creationId xmlns:a16="http://schemas.microsoft.com/office/drawing/2014/main" id="{030DB54E-77F9-47BC-9358-9C7A0ECB7D8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724830" y="1653937"/>
            <a:ext cx="1822456" cy="4838938"/>
          </a:xfrm>
        </p:spPr>
      </p:pic>
      <p:sp>
        <p:nvSpPr>
          <p:cNvPr id="13" name="Text Placeholder 12">
            <a:extLst>
              <a:ext uri="{FF2B5EF4-FFF2-40B4-BE49-F238E27FC236}">
                <a16:creationId xmlns:a16="http://schemas.microsoft.com/office/drawing/2014/main" id="{9C34E415-7060-4E12-8AAF-BEA1FD7E608F}"/>
              </a:ext>
            </a:extLst>
          </p:cNvPr>
          <p:cNvSpPr>
            <a:spLocks noGrp="1"/>
          </p:cNvSpPr>
          <p:nvPr>
            <p:ph type="body" sz="quarter" idx="3"/>
          </p:nvPr>
        </p:nvSpPr>
        <p:spPr>
          <a:xfrm>
            <a:off x="6270626" y="1269207"/>
            <a:ext cx="5183188" cy="421481"/>
          </a:xfrm>
        </p:spPr>
        <p:txBody>
          <a:bodyPr>
            <a:normAutofit fontScale="70000" lnSpcReduction="20000"/>
          </a:bodyPr>
          <a:lstStyle/>
          <a:p>
            <a:r>
              <a:rPr lang="en-US" dirty="0"/>
              <a:t>AUGUST 2020 – 0VER 40K NEW CASES IN ONE DAY</a:t>
            </a:r>
          </a:p>
        </p:txBody>
      </p:sp>
      <p:pic>
        <p:nvPicPr>
          <p:cNvPr id="23" name="Content Placeholder 5">
            <a:extLst>
              <a:ext uri="{FF2B5EF4-FFF2-40B4-BE49-F238E27FC236}">
                <a16:creationId xmlns:a16="http://schemas.microsoft.com/office/drawing/2014/main" id="{86C4F3B6-186B-4D82-BC51-7BBC424D3F50}"/>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783111" y="1911179"/>
            <a:ext cx="6892874" cy="3542270"/>
          </a:xfrm>
        </p:spPr>
      </p:pic>
    </p:spTree>
    <p:extLst>
      <p:ext uri="{BB962C8B-B14F-4D97-AF65-F5344CB8AC3E}">
        <p14:creationId xmlns:p14="http://schemas.microsoft.com/office/powerpoint/2010/main" val="2238125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fontScale="70000" lnSpcReduction="20000"/>
          </a:bodyPr>
          <a:lstStyle/>
          <a:p>
            <a:r>
              <a:rPr lang="en-US" dirty="0"/>
              <a:t>CDC CURRENT STATS</a:t>
            </a:r>
          </a:p>
        </p:txBody>
      </p:sp>
      <p:pic>
        <p:nvPicPr>
          <p:cNvPr id="7" name="Content Placeholder 6">
            <a:extLst>
              <a:ext uri="{FF2B5EF4-FFF2-40B4-BE49-F238E27FC236}">
                <a16:creationId xmlns:a16="http://schemas.microsoft.com/office/drawing/2014/main" id="{030DB54E-77F9-47BC-9358-9C7A0ECB7D8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724830" y="1653937"/>
            <a:ext cx="1822456" cy="4838938"/>
          </a:xfrm>
        </p:spPr>
      </p:pic>
      <p:sp>
        <p:nvSpPr>
          <p:cNvPr id="13" name="Text Placeholder 12">
            <a:extLst>
              <a:ext uri="{FF2B5EF4-FFF2-40B4-BE49-F238E27FC236}">
                <a16:creationId xmlns:a16="http://schemas.microsoft.com/office/drawing/2014/main" id="{9C34E415-7060-4E12-8AAF-BEA1FD7E608F}"/>
              </a:ext>
            </a:extLst>
          </p:cNvPr>
          <p:cNvSpPr>
            <a:spLocks noGrp="1"/>
          </p:cNvSpPr>
          <p:nvPr>
            <p:ph type="body" sz="quarter" idx="3"/>
          </p:nvPr>
        </p:nvSpPr>
        <p:spPr>
          <a:xfrm>
            <a:off x="6270626" y="1622917"/>
            <a:ext cx="5183188" cy="421481"/>
          </a:xfrm>
        </p:spPr>
        <p:txBody>
          <a:bodyPr>
            <a:normAutofit fontScale="70000" lnSpcReduction="20000"/>
          </a:bodyPr>
          <a:lstStyle/>
          <a:p>
            <a:r>
              <a:rPr lang="en-US" dirty="0"/>
              <a:t>BY NOVEMBER 2020 107, 771 NEW CASES IN ONE DAY </a:t>
            </a:r>
          </a:p>
        </p:txBody>
      </p:sp>
      <p:pic>
        <p:nvPicPr>
          <p:cNvPr id="27" name="Content Placeholder 26">
            <a:extLst>
              <a:ext uri="{FF2B5EF4-FFF2-40B4-BE49-F238E27FC236}">
                <a16:creationId xmlns:a16="http://schemas.microsoft.com/office/drawing/2014/main" id="{9C1B78EA-830B-4AE4-A413-6ADEE706327C}"/>
              </a:ext>
            </a:extLst>
          </p:cNvPr>
          <p:cNvPicPr>
            <a:picLocks noGrp="1" noChangeAspect="1"/>
          </p:cNvPicPr>
          <p:nvPr>
            <p:ph sz="quarter" idx="4"/>
          </p:nvPr>
        </p:nvPicPr>
        <p:blipFill>
          <a:blip r:embed="rId3"/>
          <a:stretch>
            <a:fillRect/>
          </a:stretch>
        </p:blipFill>
        <p:spPr>
          <a:xfrm>
            <a:off x="5261386" y="2388973"/>
            <a:ext cx="6094002" cy="3407504"/>
          </a:xfrm>
        </p:spPr>
      </p:pic>
    </p:spTree>
    <p:extLst>
      <p:ext uri="{BB962C8B-B14F-4D97-AF65-F5344CB8AC3E}">
        <p14:creationId xmlns:p14="http://schemas.microsoft.com/office/powerpoint/2010/main" val="1852402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lnSpcReduction="10000"/>
          </a:bodyPr>
          <a:lstStyle/>
          <a:p>
            <a:r>
              <a:rPr lang="en-US" dirty="0"/>
              <a:t>CDC CURRENT STATS - CASES</a:t>
            </a:r>
          </a:p>
        </p:txBody>
      </p:sp>
      <p:sp>
        <p:nvSpPr>
          <p:cNvPr id="13" name="Text Placeholder 12">
            <a:extLst>
              <a:ext uri="{FF2B5EF4-FFF2-40B4-BE49-F238E27FC236}">
                <a16:creationId xmlns:a16="http://schemas.microsoft.com/office/drawing/2014/main" id="{9C34E415-7060-4E12-8AAF-BEA1FD7E608F}"/>
              </a:ext>
            </a:extLst>
          </p:cNvPr>
          <p:cNvSpPr>
            <a:spLocks noGrp="1"/>
          </p:cNvSpPr>
          <p:nvPr>
            <p:ph type="body" sz="quarter" idx="3"/>
          </p:nvPr>
        </p:nvSpPr>
        <p:spPr>
          <a:xfrm>
            <a:off x="6270626" y="1269207"/>
            <a:ext cx="5183188" cy="421481"/>
          </a:xfrm>
        </p:spPr>
        <p:txBody>
          <a:bodyPr>
            <a:normAutofit lnSpcReduction="10000"/>
          </a:bodyPr>
          <a:lstStyle/>
          <a:p>
            <a:r>
              <a:rPr lang="en-US" dirty="0"/>
              <a:t>BY STATE</a:t>
            </a:r>
          </a:p>
        </p:txBody>
      </p:sp>
      <p:pic>
        <p:nvPicPr>
          <p:cNvPr id="9" name="Content Placeholder 8">
            <a:extLst>
              <a:ext uri="{FF2B5EF4-FFF2-40B4-BE49-F238E27FC236}">
                <a16:creationId xmlns:a16="http://schemas.microsoft.com/office/drawing/2014/main" id="{64E3F0B0-5D8E-4378-A605-BEA593485D9F}"/>
              </a:ext>
            </a:extLst>
          </p:cNvPr>
          <p:cNvPicPr>
            <a:picLocks noGrp="1" noChangeAspect="1"/>
          </p:cNvPicPr>
          <p:nvPr>
            <p:ph sz="quarter" idx="4"/>
          </p:nvPr>
        </p:nvPicPr>
        <p:blipFill>
          <a:blip r:embed="rId2"/>
          <a:stretch>
            <a:fillRect/>
          </a:stretch>
        </p:blipFill>
        <p:spPr>
          <a:xfrm>
            <a:off x="6169024" y="1690688"/>
            <a:ext cx="5183188" cy="4347647"/>
          </a:xfrm>
        </p:spPr>
      </p:pic>
      <p:pic>
        <p:nvPicPr>
          <p:cNvPr id="16" name="Content Placeholder 15">
            <a:extLst>
              <a:ext uri="{FF2B5EF4-FFF2-40B4-BE49-F238E27FC236}">
                <a16:creationId xmlns:a16="http://schemas.microsoft.com/office/drawing/2014/main" id="{C678EC03-D491-4C2D-80E0-B38D9329166E}"/>
              </a:ext>
            </a:extLst>
          </p:cNvPr>
          <p:cNvPicPr>
            <a:picLocks noGrp="1" noChangeAspect="1"/>
          </p:cNvPicPr>
          <p:nvPr>
            <p:ph sz="half" idx="2"/>
          </p:nvPr>
        </p:nvPicPr>
        <p:blipFill>
          <a:blip r:embed="rId3"/>
          <a:stretch>
            <a:fillRect/>
          </a:stretch>
        </p:blipFill>
        <p:spPr>
          <a:xfrm>
            <a:off x="839788" y="2340768"/>
            <a:ext cx="4524375" cy="3238500"/>
          </a:xfrm>
        </p:spPr>
      </p:pic>
    </p:spTree>
    <p:extLst>
      <p:ext uri="{BB962C8B-B14F-4D97-AF65-F5344CB8AC3E}">
        <p14:creationId xmlns:p14="http://schemas.microsoft.com/office/powerpoint/2010/main" val="119459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5A14-4F87-474C-91D0-62814A1D127C}"/>
              </a:ext>
            </a:extLst>
          </p:cNvPr>
          <p:cNvSpPr>
            <a:spLocks noGrp="1"/>
          </p:cNvSpPr>
          <p:nvPr>
            <p:ph type="title"/>
          </p:nvPr>
        </p:nvSpPr>
        <p:spPr/>
        <p:txBody>
          <a:bodyPr/>
          <a:lstStyle/>
          <a:p>
            <a:r>
              <a:rPr lang="en-US" dirty="0"/>
              <a:t>CURRENT COVID STATISTICS</a:t>
            </a:r>
          </a:p>
        </p:txBody>
      </p:sp>
      <p:sp>
        <p:nvSpPr>
          <p:cNvPr id="3" name="Text Placeholder 2">
            <a:extLst>
              <a:ext uri="{FF2B5EF4-FFF2-40B4-BE49-F238E27FC236}">
                <a16:creationId xmlns:a16="http://schemas.microsoft.com/office/drawing/2014/main" id="{551092BB-8617-478D-9E8C-EED133583D75}"/>
              </a:ext>
            </a:extLst>
          </p:cNvPr>
          <p:cNvSpPr>
            <a:spLocks noGrp="1"/>
          </p:cNvSpPr>
          <p:nvPr>
            <p:ph type="body" idx="1"/>
          </p:nvPr>
        </p:nvSpPr>
        <p:spPr>
          <a:xfrm>
            <a:off x="836612" y="1690688"/>
            <a:ext cx="5157787" cy="823912"/>
          </a:xfrm>
        </p:spPr>
        <p:txBody>
          <a:bodyPr>
            <a:normAutofit/>
          </a:bodyPr>
          <a:lstStyle/>
          <a:p>
            <a:r>
              <a:rPr lang="en-US" dirty="0"/>
              <a:t>CDC CURRENT STATS – CASES</a:t>
            </a:r>
          </a:p>
          <a:p>
            <a:r>
              <a:rPr lang="en-US" sz="1200" dirty="0"/>
              <a:t>As of 11/4/20</a:t>
            </a:r>
          </a:p>
          <a:p>
            <a:endParaRPr lang="en-US" dirty="0"/>
          </a:p>
        </p:txBody>
      </p:sp>
      <p:pic>
        <p:nvPicPr>
          <p:cNvPr id="8" name="Content Placeholder 7">
            <a:extLst>
              <a:ext uri="{FF2B5EF4-FFF2-40B4-BE49-F238E27FC236}">
                <a16:creationId xmlns:a16="http://schemas.microsoft.com/office/drawing/2014/main" id="{C5142418-25F2-4634-BC91-576C48966EFD}"/>
              </a:ext>
            </a:extLst>
          </p:cNvPr>
          <p:cNvPicPr>
            <a:picLocks noGrp="1" noChangeAspect="1"/>
          </p:cNvPicPr>
          <p:nvPr>
            <p:ph sz="half" idx="2"/>
          </p:nvPr>
        </p:nvPicPr>
        <p:blipFill>
          <a:blip r:embed="rId2"/>
          <a:stretch>
            <a:fillRect/>
          </a:stretch>
        </p:blipFill>
        <p:spPr>
          <a:xfrm>
            <a:off x="839788" y="2722968"/>
            <a:ext cx="5157787" cy="2961140"/>
          </a:xfrm>
        </p:spPr>
      </p:pic>
      <p:sp>
        <p:nvSpPr>
          <p:cNvPr id="5" name="Text Placeholder 4">
            <a:extLst>
              <a:ext uri="{FF2B5EF4-FFF2-40B4-BE49-F238E27FC236}">
                <a16:creationId xmlns:a16="http://schemas.microsoft.com/office/drawing/2014/main" id="{C1FF900F-748B-4B09-8A4C-1B7695D9BA3B}"/>
              </a:ext>
            </a:extLst>
          </p:cNvPr>
          <p:cNvSpPr>
            <a:spLocks noGrp="1"/>
          </p:cNvSpPr>
          <p:nvPr>
            <p:ph type="body" sz="quarter" idx="3"/>
          </p:nvPr>
        </p:nvSpPr>
        <p:spPr/>
        <p:txBody>
          <a:bodyPr>
            <a:normAutofit/>
          </a:bodyPr>
          <a:lstStyle/>
          <a:p>
            <a:r>
              <a:rPr lang="en-US" dirty="0"/>
              <a:t>BY STATE</a:t>
            </a:r>
          </a:p>
          <a:p>
            <a:endParaRPr lang="en-US" dirty="0"/>
          </a:p>
        </p:txBody>
      </p:sp>
      <p:pic>
        <p:nvPicPr>
          <p:cNvPr id="10" name="Content Placeholder 9">
            <a:extLst>
              <a:ext uri="{FF2B5EF4-FFF2-40B4-BE49-F238E27FC236}">
                <a16:creationId xmlns:a16="http://schemas.microsoft.com/office/drawing/2014/main" id="{22FBB626-F943-4ACE-A256-F5A983F6D8EC}"/>
              </a:ext>
            </a:extLst>
          </p:cNvPr>
          <p:cNvPicPr>
            <a:picLocks noGrp="1" noChangeAspect="1"/>
          </p:cNvPicPr>
          <p:nvPr>
            <p:ph sz="quarter" idx="4"/>
          </p:nvPr>
        </p:nvPicPr>
        <p:blipFill>
          <a:blip r:embed="rId3"/>
          <a:stretch>
            <a:fillRect/>
          </a:stretch>
        </p:blipFill>
        <p:spPr>
          <a:xfrm>
            <a:off x="6169024" y="2722968"/>
            <a:ext cx="5183188" cy="2961140"/>
          </a:xfrm>
        </p:spPr>
      </p:pic>
    </p:spTree>
    <p:extLst>
      <p:ext uri="{BB962C8B-B14F-4D97-AF65-F5344CB8AC3E}">
        <p14:creationId xmlns:p14="http://schemas.microsoft.com/office/powerpoint/2010/main" val="425282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5A14-4F87-474C-91D0-62814A1D127C}"/>
              </a:ext>
            </a:extLst>
          </p:cNvPr>
          <p:cNvSpPr>
            <a:spLocks noGrp="1"/>
          </p:cNvSpPr>
          <p:nvPr>
            <p:ph type="title"/>
          </p:nvPr>
        </p:nvSpPr>
        <p:spPr/>
        <p:txBody>
          <a:bodyPr/>
          <a:lstStyle/>
          <a:p>
            <a:r>
              <a:rPr lang="en-US" dirty="0"/>
              <a:t>CURRENT COVID STATISTICS</a:t>
            </a:r>
          </a:p>
        </p:txBody>
      </p:sp>
      <p:sp>
        <p:nvSpPr>
          <p:cNvPr id="3" name="Text Placeholder 2">
            <a:extLst>
              <a:ext uri="{FF2B5EF4-FFF2-40B4-BE49-F238E27FC236}">
                <a16:creationId xmlns:a16="http://schemas.microsoft.com/office/drawing/2014/main" id="{551092BB-8617-478D-9E8C-EED133583D75}"/>
              </a:ext>
            </a:extLst>
          </p:cNvPr>
          <p:cNvSpPr>
            <a:spLocks noGrp="1"/>
          </p:cNvSpPr>
          <p:nvPr>
            <p:ph type="body" idx="1"/>
          </p:nvPr>
        </p:nvSpPr>
        <p:spPr/>
        <p:txBody>
          <a:bodyPr/>
          <a:lstStyle/>
          <a:p>
            <a:r>
              <a:rPr lang="en-US" dirty="0"/>
              <a:t>CDC CURRENT STATS - CASES</a:t>
            </a:r>
          </a:p>
          <a:p>
            <a:endParaRPr lang="en-US" dirty="0"/>
          </a:p>
        </p:txBody>
      </p:sp>
      <p:sp>
        <p:nvSpPr>
          <p:cNvPr id="5" name="Text Placeholder 4">
            <a:extLst>
              <a:ext uri="{FF2B5EF4-FFF2-40B4-BE49-F238E27FC236}">
                <a16:creationId xmlns:a16="http://schemas.microsoft.com/office/drawing/2014/main" id="{C1FF900F-748B-4B09-8A4C-1B7695D9BA3B}"/>
              </a:ext>
            </a:extLst>
          </p:cNvPr>
          <p:cNvSpPr>
            <a:spLocks noGrp="1"/>
          </p:cNvSpPr>
          <p:nvPr>
            <p:ph type="body" sz="quarter" idx="3"/>
          </p:nvPr>
        </p:nvSpPr>
        <p:spPr/>
        <p:txBody>
          <a:bodyPr/>
          <a:lstStyle/>
          <a:p>
            <a:r>
              <a:rPr lang="en-US" dirty="0"/>
              <a:t>BY STATE</a:t>
            </a:r>
          </a:p>
          <a:p>
            <a:endParaRPr lang="en-US" dirty="0"/>
          </a:p>
        </p:txBody>
      </p:sp>
      <p:pic>
        <p:nvPicPr>
          <p:cNvPr id="10" name="Content Placeholder 9">
            <a:extLst>
              <a:ext uri="{FF2B5EF4-FFF2-40B4-BE49-F238E27FC236}">
                <a16:creationId xmlns:a16="http://schemas.microsoft.com/office/drawing/2014/main" id="{22FBB626-F943-4ACE-A256-F5A983F6D8EC}"/>
              </a:ext>
            </a:extLst>
          </p:cNvPr>
          <p:cNvPicPr>
            <a:picLocks noGrp="1" noChangeAspect="1"/>
          </p:cNvPicPr>
          <p:nvPr>
            <p:ph sz="quarter" idx="4"/>
          </p:nvPr>
        </p:nvPicPr>
        <p:blipFill>
          <a:blip r:embed="rId2"/>
          <a:stretch>
            <a:fillRect/>
          </a:stretch>
        </p:blipFill>
        <p:spPr>
          <a:xfrm>
            <a:off x="6169024" y="2722968"/>
            <a:ext cx="5183188" cy="2961140"/>
          </a:xfrm>
        </p:spPr>
      </p:pic>
      <p:pic>
        <p:nvPicPr>
          <p:cNvPr id="9" name="Content Placeholder 8">
            <a:extLst>
              <a:ext uri="{FF2B5EF4-FFF2-40B4-BE49-F238E27FC236}">
                <a16:creationId xmlns:a16="http://schemas.microsoft.com/office/drawing/2014/main" id="{A51292E1-7C77-43A6-8968-BCE84B4298A2}"/>
              </a:ext>
            </a:extLst>
          </p:cNvPr>
          <p:cNvPicPr>
            <a:picLocks noGrp="1" noChangeAspect="1"/>
          </p:cNvPicPr>
          <p:nvPr>
            <p:ph sz="half" idx="2"/>
          </p:nvPr>
        </p:nvPicPr>
        <p:blipFill>
          <a:blip r:embed="rId3"/>
          <a:stretch>
            <a:fillRect/>
          </a:stretch>
        </p:blipFill>
        <p:spPr>
          <a:xfrm>
            <a:off x="839788" y="3527883"/>
            <a:ext cx="5157787" cy="1638971"/>
          </a:xfrm>
        </p:spPr>
      </p:pic>
      <p:sp>
        <p:nvSpPr>
          <p:cNvPr id="12" name="TextBox 11">
            <a:extLst>
              <a:ext uri="{FF2B5EF4-FFF2-40B4-BE49-F238E27FC236}">
                <a16:creationId xmlns:a16="http://schemas.microsoft.com/office/drawing/2014/main" id="{88ADAFB5-10AD-4AA6-B99C-5458335FA73B}"/>
              </a:ext>
            </a:extLst>
          </p:cNvPr>
          <p:cNvSpPr txBox="1"/>
          <p:nvPr/>
        </p:nvSpPr>
        <p:spPr>
          <a:xfrm>
            <a:off x="836612" y="1908581"/>
            <a:ext cx="6096000" cy="369332"/>
          </a:xfrm>
          <a:prstGeom prst="rect">
            <a:avLst/>
          </a:prstGeom>
          <a:noFill/>
        </p:spPr>
        <p:txBody>
          <a:bodyPr wrap="square">
            <a:spAutoFit/>
          </a:bodyPr>
          <a:lstStyle/>
          <a:p>
            <a:r>
              <a:rPr lang="en-US" sz="1800" dirty="0"/>
              <a:t>As of 11/4/20</a:t>
            </a:r>
          </a:p>
        </p:txBody>
      </p:sp>
    </p:spTree>
    <p:extLst>
      <p:ext uri="{BB962C8B-B14F-4D97-AF65-F5344CB8AC3E}">
        <p14:creationId xmlns:p14="http://schemas.microsoft.com/office/powerpoint/2010/main" val="134746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lnSpcReduction="10000"/>
          </a:bodyPr>
          <a:lstStyle/>
          <a:p>
            <a:r>
              <a:rPr lang="en-US" dirty="0"/>
              <a:t>CDC CURRENT STATS DEATHS </a:t>
            </a:r>
            <a:r>
              <a:rPr lang="en-US" sz="800" dirty="0"/>
              <a:t>11/4/20</a:t>
            </a:r>
            <a:endParaRPr lang="en-US" dirty="0"/>
          </a:p>
        </p:txBody>
      </p:sp>
      <p:pic>
        <p:nvPicPr>
          <p:cNvPr id="7" name="Content Placeholder 6">
            <a:extLst>
              <a:ext uri="{FF2B5EF4-FFF2-40B4-BE49-F238E27FC236}">
                <a16:creationId xmlns:a16="http://schemas.microsoft.com/office/drawing/2014/main" id="{0794D4AE-5DBB-415F-B562-434F9D9B591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8522" y="1804086"/>
            <a:ext cx="5931279" cy="4459718"/>
          </a:xfrm>
        </p:spPr>
      </p:pic>
      <p:sp>
        <p:nvSpPr>
          <p:cNvPr id="16" name="Content Placeholder 15">
            <a:extLst>
              <a:ext uri="{FF2B5EF4-FFF2-40B4-BE49-F238E27FC236}">
                <a16:creationId xmlns:a16="http://schemas.microsoft.com/office/drawing/2014/main" id="{017900C2-F8AC-4795-B4C6-A656212FE9CE}"/>
              </a:ext>
            </a:extLst>
          </p:cNvPr>
          <p:cNvSpPr>
            <a:spLocks noGrp="1"/>
          </p:cNvSpPr>
          <p:nvPr>
            <p:ph sz="quarter" idx="4"/>
          </p:nvPr>
        </p:nvSpPr>
        <p:spPr/>
        <p:txBody>
          <a:bodyPr/>
          <a:lstStyle/>
          <a:p>
            <a:r>
              <a:rPr lang="en-US" dirty="0"/>
              <a:t>Males	117,553</a:t>
            </a:r>
          </a:p>
          <a:p>
            <a:r>
              <a:rPr lang="en-US" dirty="0"/>
              <a:t>Female	99,789</a:t>
            </a:r>
          </a:p>
        </p:txBody>
      </p:sp>
    </p:spTree>
    <p:extLst>
      <p:ext uri="{BB962C8B-B14F-4D97-AF65-F5344CB8AC3E}">
        <p14:creationId xmlns:p14="http://schemas.microsoft.com/office/powerpoint/2010/main" val="3780418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lnSpcReduction="10000"/>
          </a:bodyPr>
          <a:lstStyle/>
          <a:p>
            <a:r>
              <a:rPr lang="en-US" dirty="0"/>
              <a:t>CDC CURRENT STATS DEATHS </a:t>
            </a:r>
            <a:r>
              <a:rPr lang="en-US" sz="1200" dirty="0"/>
              <a:t>11/4/20</a:t>
            </a:r>
            <a:endParaRPr lang="en-US" dirty="0"/>
          </a:p>
        </p:txBody>
      </p:sp>
      <p:pic>
        <p:nvPicPr>
          <p:cNvPr id="7" name="Content Placeholder 6">
            <a:extLst>
              <a:ext uri="{FF2B5EF4-FFF2-40B4-BE49-F238E27FC236}">
                <a16:creationId xmlns:a16="http://schemas.microsoft.com/office/drawing/2014/main" id="{0794D4AE-5DBB-415F-B562-434F9D9B591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33366" y="1815884"/>
            <a:ext cx="5931279" cy="4459718"/>
          </a:xfrm>
        </p:spPr>
      </p:pic>
      <p:pic>
        <p:nvPicPr>
          <p:cNvPr id="4" name="Content Placeholder 3">
            <a:extLst>
              <a:ext uri="{FF2B5EF4-FFF2-40B4-BE49-F238E27FC236}">
                <a16:creationId xmlns:a16="http://schemas.microsoft.com/office/drawing/2014/main" id="{B35A1D37-E8C5-415F-88C5-69E3A904A185}"/>
              </a:ext>
            </a:extLst>
          </p:cNvPr>
          <p:cNvPicPr>
            <a:picLocks noGrp="1" noChangeAspect="1"/>
          </p:cNvPicPr>
          <p:nvPr>
            <p:ph sz="quarter" idx="4"/>
          </p:nvPr>
        </p:nvPicPr>
        <p:blipFill>
          <a:blip r:embed="rId3"/>
          <a:stretch>
            <a:fillRect/>
          </a:stretch>
        </p:blipFill>
        <p:spPr>
          <a:xfrm>
            <a:off x="7636475" y="723299"/>
            <a:ext cx="2273644" cy="5552303"/>
          </a:xfrm>
        </p:spPr>
      </p:pic>
    </p:spTree>
    <p:extLst>
      <p:ext uri="{BB962C8B-B14F-4D97-AF65-F5344CB8AC3E}">
        <p14:creationId xmlns:p14="http://schemas.microsoft.com/office/powerpoint/2010/main" val="894077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lnSpcReduction="10000"/>
          </a:bodyPr>
          <a:lstStyle/>
          <a:p>
            <a:r>
              <a:rPr lang="en-US" dirty="0"/>
              <a:t>CDC CURRENT STATS DEATHS</a:t>
            </a:r>
          </a:p>
        </p:txBody>
      </p:sp>
      <p:pic>
        <p:nvPicPr>
          <p:cNvPr id="23" name="Content Placeholder 7">
            <a:extLst>
              <a:ext uri="{FF2B5EF4-FFF2-40B4-BE49-F238E27FC236}">
                <a16:creationId xmlns:a16="http://schemas.microsoft.com/office/drawing/2014/main" id="{3914AC19-584A-4FC1-8127-1B5300F142F9}"/>
              </a:ext>
            </a:extLst>
          </p:cNvPr>
          <p:cNvPicPr>
            <a:picLocks noGrp="1"/>
          </p:cNvPicPr>
          <p:nvPr>
            <p:ph sz="half" idx="2"/>
          </p:nvPr>
        </p:nvPicPr>
        <p:blipFill>
          <a:blip r:embed="rId2"/>
          <a:stretch>
            <a:fillRect/>
          </a:stretch>
        </p:blipFill>
        <p:spPr>
          <a:xfrm>
            <a:off x="2215979" y="1894703"/>
            <a:ext cx="2034746" cy="4670854"/>
          </a:xfrm>
          <a:prstGeom prst="rect">
            <a:avLst/>
          </a:prstGeom>
        </p:spPr>
      </p:pic>
      <p:pic>
        <p:nvPicPr>
          <p:cNvPr id="24" name="Content Placeholder 23">
            <a:extLst>
              <a:ext uri="{FF2B5EF4-FFF2-40B4-BE49-F238E27FC236}">
                <a16:creationId xmlns:a16="http://schemas.microsoft.com/office/drawing/2014/main" id="{8321BFB0-5FBF-4A68-999D-675EC2BF8F64}"/>
              </a:ext>
            </a:extLst>
          </p:cNvPr>
          <p:cNvPicPr>
            <a:picLocks noGrp="1"/>
          </p:cNvPicPr>
          <p:nvPr>
            <p:ph sz="quarter" idx="4"/>
          </p:nvPr>
        </p:nvPicPr>
        <p:blipFill>
          <a:blip r:embed="rId3"/>
          <a:stretch>
            <a:fillRect/>
          </a:stretch>
        </p:blipFill>
        <p:spPr>
          <a:xfrm>
            <a:off x="7125731" y="1894703"/>
            <a:ext cx="2034746" cy="4598172"/>
          </a:xfrm>
          <a:prstGeom prst="rect">
            <a:avLst/>
          </a:prstGeom>
        </p:spPr>
      </p:pic>
    </p:spTree>
    <p:extLst>
      <p:ext uri="{BB962C8B-B14F-4D97-AF65-F5344CB8AC3E}">
        <p14:creationId xmlns:p14="http://schemas.microsoft.com/office/powerpoint/2010/main" val="38342454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err="1"/>
              <a:t>Covid</a:t>
            </a:r>
            <a:r>
              <a:rPr lang="en-US" dirty="0"/>
              <a:t> 19 – Political/Social Implications</a:t>
            </a:r>
          </a:p>
        </p:txBody>
      </p:sp>
      <p:sp>
        <p:nvSpPr>
          <p:cNvPr id="3" name="Content Placeholder 2">
            <a:extLst>
              <a:ext uri="{FF2B5EF4-FFF2-40B4-BE49-F238E27FC236}">
                <a16:creationId xmlns:a16="http://schemas.microsoft.com/office/drawing/2014/main" id="{9FA19B28-0C3C-4130-BEA6-BA646CBD6C51}"/>
              </a:ext>
            </a:extLst>
          </p:cNvPr>
          <p:cNvSpPr>
            <a:spLocks noGrp="1"/>
          </p:cNvSpPr>
          <p:nvPr>
            <p:ph idx="1"/>
          </p:nvPr>
        </p:nvSpPr>
        <p:spPr/>
        <p:txBody>
          <a:bodyPr>
            <a:normAutofit/>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Social and Economic structures are collapsing</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Political Power redistributing within regions/countries</a:t>
            </a: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rPr>
              <a:t>Country/Region experiencing increase risk to </a:t>
            </a:r>
            <a:r>
              <a:rPr lang="en-US" sz="1800" dirty="0">
                <a:latin typeface="Times New Roman" panose="02020603050405020304" pitchFamily="18" charset="0"/>
                <a:ea typeface="Calibri" panose="020F0502020204030204" pitchFamily="34" charset="0"/>
              </a:rPr>
              <a:t>outside </a:t>
            </a:r>
            <a:r>
              <a:rPr lang="en-US" sz="1800" dirty="0">
                <a:effectLst/>
                <a:latin typeface="Times New Roman" panose="02020603050405020304" pitchFamily="18" charset="0"/>
                <a:ea typeface="Calibri" panose="020F0502020204030204" pitchFamily="34" charset="0"/>
              </a:rPr>
              <a:t>invasion &amp; civil unrest</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Travel within regions/countries have increased wide-spread risks to infections</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Racial/Ethnic Tensions in the United States overlay this current pandemic</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Discrimination and racism, along with economic and environmental disparities, already reduce access to education, health care, and resources (example: Early COVID-19 rates in Michigan show that Black Americans make up 41% of deaths, while only making up 13% of the population)</a:t>
            </a:r>
          </a:p>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The global response to the COVID-19 pandemic has led to a sudden reduction of both GHG emissions and air </a:t>
            </a:r>
            <a:r>
              <a:rPr lang="en-US" sz="1800" dirty="0" err="1">
                <a:latin typeface="Times New Roman" panose="02020603050405020304" pitchFamily="18" charset="0"/>
                <a:ea typeface="Calibri" panose="020F0502020204030204" pitchFamily="34" charset="0"/>
              </a:rPr>
              <a:t>pollutantsits</a:t>
            </a:r>
            <a:r>
              <a:rPr lang="en-US" sz="1800" dirty="0">
                <a:latin typeface="Times New Roman" panose="02020603050405020304" pitchFamily="18" charset="0"/>
                <a:ea typeface="Calibri" panose="020F0502020204030204" pitchFamily="34" charset="0"/>
              </a:rPr>
              <a:t>. While the COVID-19 pandemic has reduced air pollution in the United States, the longer-term impact on the environment is unclear. </a:t>
            </a: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02836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DB3B-9F6F-4E41-8ED5-CC300C7493F9}"/>
              </a:ext>
            </a:extLst>
          </p:cNvPr>
          <p:cNvSpPr>
            <a:spLocks noGrp="1"/>
          </p:cNvSpPr>
          <p:nvPr>
            <p:ph type="title"/>
          </p:nvPr>
        </p:nvSpPr>
        <p:spPr/>
        <p:txBody>
          <a:bodyPr/>
          <a:lstStyle/>
          <a:p>
            <a:r>
              <a:rPr lang="en-US" dirty="0"/>
              <a:t>CURRENT COVID STATISTICS</a:t>
            </a:r>
          </a:p>
        </p:txBody>
      </p:sp>
      <p:sp>
        <p:nvSpPr>
          <p:cNvPr id="12" name="Text Placeholder 11">
            <a:extLst>
              <a:ext uri="{FF2B5EF4-FFF2-40B4-BE49-F238E27FC236}">
                <a16:creationId xmlns:a16="http://schemas.microsoft.com/office/drawing/2014/main" id="{5E401E33-6011-40E8-BDA9-3B2AA98D8140}"/>
              </a:ext>
            </a:extLst>
          </p:cNvPr>
          <p:cNvSpPr>
            <a:spLocks noGrp="1"/>
          </p:cNvSpPr>
          <p:nvPr>
            <p:ph type="body" idx="1"/>
          </p:nvPr>
        </p:nvSpPr>
        <p:spPr>
          <a:xfrm>
            <a:off x="938214" y="1278732"/>
            <a:ext cx="4902414" cy="402431"/>
          </a:xfrm>
        </p:spPr>
        <p:txBody>
          <a:bodyPr>
            <a:normAutofit lnSpcReduction="10000"/>
          </a:bodyPr>
          <a:lstStyle/>
          <a:p>
            <a:r>
              <a:rPr lang="en-US" dirty="0"/>
              <a:t>CDC CURRENT STATS - Race</a:t>
            </a:r>
          </a:p>
        </p:txBody>
      </p:sp>
      <p:pic>
        <p:nvPicPr>
          <p:cNvPr id="4" name="Content Placeholder 3">
            <a:extLst>
              <a:ext uri="{FF2B5EF4-FFF2-40B4-BE49-F238E27FC236}">
                <a16:creationId xmlns:a16="http://schemas.microsoft.com/office/drawing/2014/main" id="{266B5787-6AE9-43AB-AEB5-FE9438AA61AF}"/>
              </a:ext>
            </a:extLst>
          </p:cNvPr>
          <p:cNvPicPr>
            <a:picLocks noGrp="1" noChangeAspect="1"/>
          </p:cNvPicPr>
          <p:nvPr>
            <p:ph sz="quarter" idx="4"/>
          </p:nvPr>
        </p:nvPicPr>
        <p:blipFill>
          <a:blip r:embed="rId2"/>
          <a:stretch>
            <a:fillRect/>
          </a:stretch>
        </p:blipFill>
        <p:spPr>
          <a:xfrm>
            <a:off x="1338864" y="2758429"/>
            <a:ext cx="8538304" cy="2820839"/>
          </a:xfrm>
        </p:spPr>
      </p:pic>
      <p:sp>
        <p:nvSpPr>
          <p:cNvPr id="11" name="TextBox 10">
            <a:extLst>
              <a:ext uri="{FF2B5EF4-FFF2-40B4-BE49-F238E27FC236}">
                <a16:creationId xmlns:a16="http://schemas.microsoft.com/office/drawing/2014/main" id="{E6941328-469F-426E-931A-628A3B7AFB5D}"/>
              </a:ext>
            </a:extLst>
          </p:cNvPr>
          <p:cNvSpPr txBox="1"/>
          <p:nvPr/>
        </p:nvSpPr>
        <p:spPr>
          <a:xfrm>
            <a:off x="2792628" y="1690688"/>
            <a:ext cx="6096000" cy="961482"/>
          </a:xfrm>
          <a:prstGeom prst="rect">
            <a:avLst/>
          </a:prstGeom>
          <a:noFill/>
        </p:spPr>
        <p:txBody>
          <a:bodyPr wrap="square">
            <a:spAutoFit/>
          </a:bodyPr>
          <a:lstStyle/>
          <a:p>
            <a:pPr marL="0" marR="0">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rPr>
              <a:t>The COVID-19 economic crisis has severely </a:t>
            </a:r>
            <a:r>
              <a:rPr lang="en-US" dirty="0">
                <a:latin typeface="Times New Roman" panose="02020603050405020304" pitchFamily="18" charset="0"/>
                <a:ea typeface="Calibri" panose="020F0502020204030204" pitchFamily="34" charset="0"/>
              </a:rPr>
              <a:t>impacted </a:t>
            </a:r>
            <a:r>
              <a:rPr lang="en-US" sz="1800" dirty="0">
                <a:latin typeface="Times New Roman" panose="02020603050405020304" pitchFamily="18" charset="0"/>
                <a:ea typeface="Calibri" panose="020F0502020204030204" pitchFamily="34" charset="0"/>
              </a:rPr>
              <a:t>poorer people and those in more socially disadvantaged groups disproportionately harder.</a:t>
            </a:r>
          </a:p>
        </p:txBody>
      </p:sp>
    </p:spTree>
    <p:extLst>
      <p:ext uri="{BB962C8B-B14F-4D97-AF65-F5344CB8AC3E}">
        <p14:creationId xmlns:p14="http://schemas.microsoft.com/office/powerpoint/2010/main" val="3491021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err="1"/>
              <a:t>Covid</a:t>
            </a:r>
            <a:r>
              <a:rPr lang="en-US" dirty="0"/>
              <a:t> 19 – Implications</a:t>
            </a:r>
          </a:p>
        </p:txBody>
      </p:sp>
      <p:pic>
        <p:nvPicPr>
          <p:cNvPr id="11" name="Content Placeholder 10">
            <a:extLst>
              <a:ext uri="{FF2B5EF4-FFF2-40B4-BE49-F238E27FC236}">
                <a16:creationId xmlns:a16="http://schemas.microsoft.com/office/drawing/2014/main" id="{AE0F71A3-FBAE-416A-9C8A-7C14B24B9293}"/>
              </a:ext>
            </a:extLst>
          </p:cNvPr>
          <p:cNvPicPr>
            <a:picLocks noGrp="1" noChangeAspect="1"/>
          </p:cNvPicPr>
          <p:nvPr>
            <p:ph idx="1"/>
          </p:nvPr>
        </p:nvPicPr>
        <p:blipFill>
          <a:blip r:embed="rId2"/>
          <a:stretch>
            <a:fillRect/>
          </a:stretch>
        </p:blipFill>
        <p:spPr>
          <a:xfrm>
            <a:off x="2867025" y="2353469"/>
            <a:ext cx="6457950" cy="3295650"/>
          </a:xfrm>
        </p:spPr>
      </p:pic>
    </p:spTree>
    <p:extLst>
      <p:ext uri="{BB962C8B-B14F-4D97-AF65-F5344CB8AC3E}">
        <p14:creationId xmlns:p14="http://schemas.microsoft.com/office/powerpoint/2010/main" val="1813674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A7A9-8126-4173-8AC8-5C3A5F83DBDE}"/>
              </a:ext>
            </a:extLst>
          </p:cNvPr>
          <p:cNvSpPr>
            <a:spLocks noGrp="1"/>
          </p:cNvSpPr>
          <p:nvPr>
            <p:ph type="title"/>
          </p:nvPr>
        </p:nvSpPr>
        <p:spPr/>
        <p:txBody>
          <a:bodyPr/>
          <a:lstStyle/>
          <a:p>
            <a:r>
              <a:rPr lang="en-US" dirty="0" err="1"/>
              <a:t>Covid</a:t>
            </a:r>
            <a:r>
              <a:rPr lang="en-US" dirty="0"/>
              <a:t> 19 – Implications</a:t>
            </a:r>
          </a:p>
        </p:txBody>
      </p:sp>
      <p:pic>
        <p:nvPicPr>
          <p:cNvPr id="4" name="Picture 3">
            <a:extLst>
              <a:ext uri="{FF2B5EF4-FFF2-40B4-BE49-F238E27FC236}">
                <a16:creationId xmlns:a16="http://schemas.microsoft.com/office/drawing/2014/main" id="{FE7B1FEC-7DE3-47F4-A5F3-042D3E2D0F0C}"/>
              </a:ext>
            </a:extLst>
          </p:cNvPr>
          <p:cNvPicPr>
            <a:picLocks noChangeAspect="1"/>
          </p:cNvPicPr>
          <p:nvPr/>
        </p:nvPicPr>
        <p:blipFill>
          <a:blip r:embed="rId2"/>
          <a:stretch>
            <a:fillRect/>
          </a:stretch>
        </p:blipFill>
        <p:spPr>
          <a:xfrm>
            <a:off x="2224087" y="2554588"/>
            <a:ext cx="7743825" cy="3990975"/>
          </a:xfrm>
          <a:prstGeom prst="rect">
            <a:avLst/>
          </a:prstGeom>
        </p:spPr>
      </p:pic>
      <p:sp>
        <p:nvSpPr>
          <p:cNvPr id="7" name="TextBox 6">
            <a:extLst>
              <a:ext uri="{FF2B5EF4-FFF2-40B4-BE49-F238E27FC236}">
                <a16:creationId xmlns:a16="http://schemas.microsoft.com/office/drawing/2014/main" id="{C790FC64-D247-47FF-8B79-60F71B9658CC}"/>
              </a:ext>
            </a:extLst>
          </p:cNvPr>
          <p:cNvSpPr txBox="1"/>
          <p:nvPr/>
        </p:nvSpPr>
        <p:spPr>
          <a:xfrm>
            <a:off x="757881" y="1354259"/>
            <a:ext cx="10124303" cy="1200329"/>
          </a:xfrm>
          <a:prstGeom prst="rect">
            <a:avLst/>
          </a:prstGeom>
          <a:noFill/>
        </p:spPr>
        <p:txBody>
          <a:bodyPr wrap="square">
            <a:spAutoFit/>
          </a:bodyPr>
          <a:lstStyle/>
          <a:p>
            <a:r>
              <a:rPr lang="en-US" b="0" i="0" dirty="0">
                <a:solidFill>
                  <a:srgbClr val="141414"/>
                </a:solidFill>
                <a:effectLst/>
                <a:latin typeface="Neue Helvetica W01"/>
              </a:rPr>
              <a:t>Currently 80% of the world’s students - </a:t>
            </a:r>
            <a:r>
              <a:rPr lang="en-US" b="0" i="0" u="none" strike="noStrike" dirty="0">
                <a:solidFill>
                  <a:srgbClr val="005C9C"/>
                </a:solidFill>
                <a:effectLst/>
                <a:latin typeface="Neue Helvetica W01"/>
              </a:rPr>
              <a:t>more than 1.6 billion young people</a:t>
            </a:r>
            <a:r>
              <a:rPr lang="en-US" b="0" i="0" dirty="0">
                <a:solidFill>
                  <a:srgbClr val="141414"/>
                </a:solidFill>
                <a:effectLst/>
                <a:latin typeface="Neue Helvetica W01"/>
              </a:rPr>
              <a:t> - are not attending school. Many students in poorer communities lack the necessary tools to access online courses or face difficulties working at home. The consequences of these educational inequalities, especially for girls and young women, will disadvantage them in </a:t>
            </a:r>
            <a:r>
              <a:rPr lang="en-US" b="0" i="0" dirty="0" err="1">
                <a:solidFill>
                  <a:srgbClr val="141414"/>
                </a:solidFill>
                <a:effectLst/>
                <a:latin typeface="Neue Helvetica W01"/>
              </a:rPr>
              <a:t>labour</a:t>
            </a:r>
            <a:r>
              <a:rPr lang="en-US" b="0" i="0" dirty="0">
                <a:solidFill>
                  <a:srgbClr val="141414"/>
                </a:solidFill>
                <a:effectLst/>
                <a:latin typeface="Neue Helvetica W01"/>
              </a:rPr>
              <a:t> markets and further exacerbate inequality.</a:t>
            </a:r>
            <a:endParaRPr lang="en-US" dirty="0"/>
          </a:p>
        </p:txBody>
      </p:sp>
    </p:spTree>
    <p:extLst>
      <p:ext uri="{BB962C8B-B14F-4D97-AF65-F5344CB8AC3E}">
        <p14:creationId xmlns:p14="http://schemas.microsoft.com/office/powerpoint/2010/main" val="3331521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5879B-4C4E-49F0-B2BF-E78736F7FFFD}"/>
              </a:ext>
            </a:extLst>
          </p:cNvPr>
          <p:cNvSpPr>
            <a:spLocks noGrp="1"/>
          </p:cNvSpPr>
          <p:nvPr>
            <p:ph type="title"/>
          </p:nvPr>
        </p:nvSpPr>
        <p:spPr/>
        <p:txBody>
          <a:bodyPr/>
          <a:lstStyle/>
          <a:p>
            <a:r>
              <a:rPr lang="en-US" dirty="0"/>
              <a:t>IMPLICATIONS FOR MENTAL HEALTH Professionals</a:t>
            </a:r>
          </a:p>
        </p:txBody>
      </p:sp>
      <p:sp>
        <p:nvSpPr>
          <p:cNvPr id="3" name="Content Placeholder 2">
            <a:extLst>
              <a:ext uri="{FF2B5EF4-FFF2-40B4-BE49-F238E27FC236}">
                <a16:creationId xmlns:a16="http://schemas.microsoft.com/office/drawing/2014/main" id="{B01BBC77-1622-41AC-BA04-89F8C146BC93}"/>
              </a:ext>
            </a:extLst>
          </p:cNvPr>
          <p:cNvSpPr>
            <a:spLocks noGrp="1"/>
          </p:cNvSpPr>
          <p:nvPr>
            <p:ph idx="1"/>
          </p:nvPr>
        </p:nvSpPr>
        <p:spPr/>
        <p:txBody>
          <a:bodyPr/>
          <a:lstStyle/>
          <a:p>
            <a:pPr marL="0" indent="0">
              <a:buNone/>
            </a:pPr>
            <a:r>
              <a:rPr lang="en-US" dirty="0"/>
              <a:t>“The Covid19 Pandemic is presenting unprecedented challenges for Mental Health professionals in the United States &amp; worldwide. Talk about what some of the challenges are, immediate and long-term, for you as a Mental Health professional based on the presentation.”</a:t>
            </a:r>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496161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2" name="Title 1">
            <a:extLst>
              <a:ext uri="{FF2B5EF4-FFF2-40B4-BE49-F238E27FC236}">
                <a16:creationId xmlns:a16="http://schemas.microsoft.com/office/drawing/2014/main" id="{A1063F1F-8D0D-467D-9B1F-BBA40A2FC4D4}"/>
              </a:ext>
            </a:extLst>
          </p:cNvPr>
          <p:cNvSpPr>
            <a:spLocks noGrp="1"/>
          </p:cNvSpPr>
          <p:nvPr>
            <p:ph type="ctrTitle"/>
          </p:nvPr>
        </p:nvSpPr>
        <p:spPr>
          <a:xfrm>
            <a:off x="3045368" y="2043663"/>
            <a:ext cx="6105194" cy="2031055"/>
          </a:xfrm>
        </p:spPr>
        <p:txBody>
          <a:bodyPr>
            <a:normAutofit fontScale="90000"/>
          </a:bodyPr>
          <a:lstStyle/>
          <a:p>
            <a:r>
              <a:rPr lang="en-US" sz="5200" dirty="0">
                <a:solidFill>
                  <a:schemeClr val="tx2"/>
                </a:solidFill>
              </a:rPr>
              <a:t>Mental Health </a:t>
            </a:r>
            <a:br>
              <a:rPr lang="en-US" sz="5200" dirty="0">
                <a:solidFill>
                  <a:schemeClr val="tx2"/>
                </a:solidFill>
              </a:rPr>
            </a:br>
            <a:r>
              <a:rPr lang="en-US" sz="5200" dirty="0">
                <a:solidFill>
                  <a:schemeClr val="tx2"/>
                </a:solidFill>
                <a:latin typeface="Tarzan" pitchFamily="2" charset="0"/>
              </a:rPr>
              <a:t>CRISIS</a:t>
            </a:r>
            <a:br>
              <a:rPr lang="en-US" sz="5200" dirty="0">
                <a:solidFill>
                  <a:schemeClr val="tx2"/>
                </a:solidFill>
              </a:rPr>
            </a:br>
            <a:r>
              <a:rPr lang="en-US" sz="5200" dirty="0">
                <a:solidFill>
                  <a:schemeClr val="tx2"/>
                </a:solidFill>
              </a:rPr>
              <a:t>COVID 19</a:t>
            </a:r>
          </a:p>
        </p:txBody>
      </p:sp>
      <p:sp>
        <p:nvSpPr>
          <p:cNvPr id="3" name="Subtitle 2">
            <a:extLst>
              <a:ext uri="{FF2B5EF4-FFF2-40B4-BE49-F238E27FC236}">
                <a16:creationId xmlns:a16="http://schemas.microsoft.com/office/drawing/2014/main" id="{D4F0DA5A-4530-4C15-93F2-AD860E6E0E9F}"/>
              </a:ext>
            </a:extLst>
          </p:cNvPr>
          <p:cNvSpPr>
            <a:spLocks noGrp="1"/>
          </p:cNvSpPr>
          <p:nvPr>
            <p:ph type="subTitle" idx="1"/>
          </p:nvPr>
        </p:nvSpPr>
        <p:spPr>
          <a:xfrm>
            <a:off x="3045368" y="4160126"/>
            <a:ext cx="6105194" cy="682079"/>
          </a:xfrm>
        </p:spPr>
        <p:txBody>
          <a:bodyPr>
            <a:normAutofit fontScale="85000" lnSpcReduction="20000"/>
          </a:bodyPr>
          <a:lstStyle/>
          <a:p>
            <a:r>
              <a:rPr lang="en-US" dirty="0">
                <a:solidFill>
                  <a:schemeClr val="tx2"/>
                </a:solidFill>
              </a:rPr>
              <a:t>WHAT HEALTH CARING PROFESSIONALS</a:t>
            </a:r>
          </a:p>
          <a:p>
            <a:r>
              <a:rPr lang="en-US" dirty="0">
                <a:solidFill>
                  <a:schemeClr val="tx2"/>
                </a:solidFill>
              </a:rPr>
              <a:t> NEED TO KNOW</a:t>
            </a:r>
          </a:p>
        </p:txBody>
      </p:sp>
      <p:sp>
        <p:nvSpPr>
          <p:cNvPr id="4" name="TextBox 3">
            <a:extLst>
              <a:ext uri="{FF2B5EF4-FFF2-40B4-BE49-F238E27FC236}">
                <a16:creationId xmlns:a16="http://schemas.microsoft.com/office/drawing/2014/main" id="{4253983F-7C45-4741-8E7F-EB0E2172E48B}"/>
              </a:ext>
            </a:extLst>
          </p:cNvPr>
          <p:cNvSpPr txBox="1"/>
          <p:nvPr/>
        </p:nvSpPr>
        <p:spPr>
          <a:xfrm>
            <a:off x="3303373" y="5272216"/>
            <a:ext cx="5601730" cy="1200329"/>
          </a:xfrm>
          <a:prstGeom prst="rect">
            <a:avLst/>
          </a:prstGeom>
          <a:noFill/>
        </p:spPr>
        <p:txBody>
          <a:bodyPr wrap="square" rtlCol="0">
            <a:spAutoFit/>
          </a:bodyPr>
          <a:lstStyle/>
          <a:p>
            <a:pPr algn="ctr"/>
            <a:r>
              <a:rPr lang="en-US" dirty="0"/>
              <a:t>Sheree Johnson, Ph.D., LPC, Director, Gestalt Counseling &amp; Training Institute of Ann Arbor</a:t>
            </a:r>
          </a:p>
          <a:p>
            <a:pPr algn="ctr"/>
            <a:r>
              <a:rPr lang="en-US" dirty="0">
                <a:hlinkClick r:id="rId2"/>
              </a:rPr>
              <a:t>www.a2gestalt.com</a:t>
            </a:r>
            <a:endParaRPr lang="en-US" dirty="0"/>
          </a:p>
          <a:p>
            <a:endParaRPr lang="en-US" dirty="0"/>
          </a:p>
        </p:txBody>
      </p:sp>
    </p:spTree>
    <p:extLst>
      <p:ext uri="{BB962C8B-B14F-4D97-AF65-F5344CB8AC3E}">
        <p14:creationId xmlns:p14="http://schemas.microsoft.com/office/powerpoint/2010/main" val="3196131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TotalTime>
  <Words>1043</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Neue Helvetica W01</vt:lpstr>
      <vt:lpstr>Tarzan</vt:lpstr>
      <vt:lpstr>Times New Roman</vt:lpstr>
      <vt:lpstr>Office Theme</vt:lpstr>
      <vt:lpstr>Mental Health  CRISIS COVID 19</vt:lpstr>
      <vt:lpstr>PANDEMICS - HISTORICAL</vt:lpstr>
      <vt:lpstr>PANDEMICS – HISTORICAL</vt:lpstr>
      <vt:lpstr>PANDEMICS – Historical Political/Social Implications</vt:lpstr>
      <vt:lpstr>COVID19 - 2019</vt:lpstr>
      <vt:lpstr>CURRENT COVID STATISTICS</vt:lpstr>
      <vt:lpstr>CURRENT COVID STATISTICS</vt:lpstr>
      <vt:lpstr>CURRENT COVID STATISTICS</vt:lpstr>
      <vt:lpstr>CURRENT COVID STATISTICS</vt:lpstr>
      <vt:lpstr>CURRENT COVID STATISTICS</vt:lpstr>
      <vt:lpstr>CURRENT COVID STATISTICS</vt:lpstr>
      <vt:lpstr>CURRENT COVID STATISTICS</vt:lpstr>
      <vt:lpstr>Covid 19 – Political/Social Implications</vt:lpstr>
      <vt:lpstr>CURRENT COVID STATISTICS</vt:lpstr>
      <vt:lpstr>Covid 19 – Implications</vt:lpstr>
      <vt:lpstr>Covid 19 – Implications</vt:lpstr>
      <vt:lpstr>IMPLICATIONS FOR MENTAL HEALTH Professionals</vt:lpstr>
      <vt:lpstr>Mental Health  CRISIS COVID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CRISIS COVID 19</dc:title>
  <dc:creator>sheree johnson</dc:creator>
  <cp:lastModifiedBy>David Banks</cp:lastModifiedBy>
  <cp:revision>24</cp:revision>
  <dcterms:created xsi:type="dcterms:W3CDTF">2020-11-05T13:30:36Z</dcterms:created>
  <dcterms:modified xsi:type="dcterms:W3CDTF">2020-11-05T19:18:12Z</dcterms:modified>
</cp:coreProperties>
</file>